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8" r:id="rId9"/>
    <p:sldId id="266" r:id="rId10"/>
    <p:sldId id="269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8761" autoAdjust="0"/>
  </p:normalViewPr>
  <p:slideViewPr>
    <p:cSldViewPr snapToGrid="0">
      <p:cViewPr varScale="1">
        <p:scale>
          <a:sx n="79" d="100"/>
          <a:sy n="79" d="100"/>
        </p:scale>
        <p:origin x="25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06DF6-1318-4235-9646-7D2A1F1732B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1349A2-0BC1-413C-9CA0-A408A978965D}">
      <dgm:prSet phldrT="[Text]"/>
      <dgm:spPr/>
      <dgm:t>
        <a:bodyPr/>
        <a:lstStyle/>
        <a:p>
          <a:r>
            <a:rPr lang="en-US" dirty="0" smtClean="0"/>
            <a:t>Diversity/Richness of artistic product</a:t>
          </a:r>
          <a:endParaRPr lang="en-US" dirty="0"/>
        </a:p>
      </dgm:t>
    </dgm:pt>
    <dgm:pt modelId="{42A09A39-C813-4B50-9D9C-98C2D2C37902}" type="parTrans" cxnId="{1808B0CE-B015-44A2-8843-F7AF08481158}">
      <dgm:prSet/>
      <dgm:spPr/>
      <dgm:t>
        <a:bodyPr/>
        <a:lstStyle/>
        <a:p>
          <a:endParaRPr lang="en-US"/>
        </a:p>
      </dgm:t>
    </dgm:pt>
    <dgm:pt modelId="{B6764AC5-EDF3-42F1-99F5-C709B512776D}" type="sibTrans" cxnId="{1808B0CE-B015-44A2-8843-F7AF08481158}">
      <dgm:prSet/>
      <dgm:spPr/>
      <dgm:t>
        <a:bodyPr/>
        <a:lstStyle/>
        <a:p>
          <a:endParaRPr lang="en-US"/>
        </a:p>
      </dgm:t>
    </dgm:pt>
    <dgm:pt modelId="{FE627CC6-1E6D-456B-91E3-A206EDA2AE52}">
      <dgm:prSet phldrT="[Text]"/>
      <dgm:spPr/>
      <dgm:t>
        <a:bodyPr/>
        <a:lstStyle/>
        <a:p>
          <a:r>
            <a:rPr lang="en-US" dirty="0" smtClean="0"/>
            <a:t>Isolation from peers and audiences</a:t>
          </a:r>
          <a:endParaRPr lang="en-US" dirty="0"/>
        </a:p>
      </dgm:t>
    </dgm:pt>
    <dgm:pt modelId="{3BF073C9-B308-4466-852D-0255F9D8A22E}" type="parTrans" cxnId="{19EA50A9-4EE0-4889-98C6-242E3C8BA954}">
      <dgm:prSet/>
      <dgm:spPr/>
      <dgm:t>
        <a:bodyPr/>
        <a:lstStyle/>
        <a:p>
          <a:endParaRPr lang="en-US"/>
        </a:p>
      </dgm:t>
    </dgm:pt>
    <dgm:pt modelId="{E2D71210-7256-4127-8C15-F09ACE06606A}" type="sibTrans" cxnId="{19EA50A9-4EE0-4889-98C6-242E3C8BA954}">
      <dgm:prSet/>
      <dgm:spPr/>
      <dgm:t>
        <a:bodyPr/>
        <a:lstStyle/>
        <a:p>
          <a:endParaRPr lang="en-US"/>
        </a:p>
      </dgm:t>
    </dgm:pt>
    <dgm:pt modelId="{31A32D9F-7C32-4BC9-9A10-D76E2E0AECDF}">
      <dgm:prSet phldrT="[Text]"/>
      <dgm:spPr/>
      <dgm:t>
        <a:bodyPr/>
        <a:lstStyle/>
        <a:p>
          <a:r>
            <a:rPr lang="en-US" dirty="0" smtClean="0"/>
            <a:t>Fewer opportunities for trans-national working</a:t>
          </a:r>
          <a:endParaRPr lang="en-US" dirty="0"/>
        </a:p>
      </dgm:t>
    </dgm:pt>
    <dgm:pt modelId="{60A2CADF-8380-43D9-B710-07BF159CB6A0}" type="parTrans" cxnId="{672A9201-4DE0-4699-BABA-54B7B66DF5E7}">
      <dgm:prSet/>
      <dgm:spPr/>
      <dgm:t>
        <a:bodyPr/>
        <a:lstStyle/>
        <a:p>
          <a:endParaRPr lang="en-US"/>
        </a:p>
      </dgm:t>
    </dgm:pt>
    <dgm:pt modelId="{1FA30712-1D8F-47FE-8B3A-CEBF1D79A15F}" type="sibTrans" cxnId="{672A9201-4DE0-4699-BABA-54B7B66DF5E7}">
      <dgm:prSet/>
      <dgm:spPr/>
      <dgm:t>
        <a:bodyPr/>
        <a:lstStyle/>
        <a:p>
          <a:endParaRPr lang="en-US"/>
        </a:p>
      </dgm:t>
    </dgm:pt>
    <dgm:pt modelId="{898D875F-8ADE-4167-A7D2-016AF7C95909}">
      <dgm:prSet phldrT="[Text]"/>
      <dgm:spPr/>
      <dgm:t>
        <a:bodyPr/>
        <a:lstStyle/>
        <a:p>
          <a:r>
            <a:rPr lang="en-US" dirty="0" smtClean="0"/>
            <a:t>Artists professional development </a:t>
          </a:r>
          <a:endParaRPr lang="en-US" dirty="0"/>
        </a:p>
      </dgm:t>
    </dgm:pt>
    <dgm:pt modelId="{887D71E9-51AD-4725-852B-2B0DC793E7FD}" type="parTrans" cxnId="{5788EF64-19AF-4837-BC58-3591AAE5C107}">
      <dgm:prSet/>
      <dgm:spPr/>
      <dgm:t>
        <a:bodyPr/>
        <a:lstStyle/>
        <a:p>
          <a:endParaRPr lang="en-US"/>
        </a:p>
      </dgm:t>
    </dgm:pt>
    <dgm:pt modelId="{84852CB4-3B72-48F4-BC27-B5F2DAF50C6E}" type="sibTrans" cxnId="{5788EF64-19AF-4837-BC58-3591AAE5C107}">
      <dgm:prSet/>
      <dgm:spPr/>
      <dgm:t>
        <a:bodyPr/>
        <a:lstStyle/>
        <a:p>
          <a:endParaRPr lang="en-US"/>
        </a:p>
      </dgm:t>
    </dgm:pt>
    <dgm:pt modelId="{2A8DDBD6-A4ED-4AAE-B12D-856B68C226DE}">
      <dgm:prSet phldrT="[Text]"/>
      <dgm:spPr/>
      <dgm:t>
        <a:bodyPr/>
        <a:lstStyle/>
        <a:p>
          <a:r>
            <a:rPr lang="en-US" dirty="0" smtClean="0"/>
            <a:t>Reductions in earned income hosting / touring</a:t>
          </a:r>
          <a:endParaRPr lang="en-US" dirty="0"/>
        </a:p>
      </dgm:t>
    </dgm:pt>
    <dgm:pt modelId="{E0767CF0-ED58-4385-9D87-F51FF5CE72DF}" type="parTrans" cxnId="{D1D2B545-DD42-4B70-86AE-24774551FC35}">
      <dgm:prSet/>
      <dgm:spPr/>
      <dgm:t>
        <a:bodyPr/>
        <a:lstStyle/>
        <a:p>
          <a:endParaRPr lang="en-US"/>
        </a:p>
      </dgm:t>
    </dgm:pt>
    <dgm:pt modelId="{391C756E-6CF4-46AD-8A78-2E988E479C90}" type="sibTrans" cxnId="{D1D2B545-DD42-4B70-86AE-24774551FC35}">
      <dgm:prSet/>
      <dgm:spPr/>
      <dgm:t>
        <a:bodyPr/>
        <a:lstStyle/>
        <a:p>
          <a:endParaRPr lang="en-US"/>
        </a:p>
      </dgm:t>
    </dgm:pt>
    <dgm:pt modelId="{AC75F9AD-FA1E-4A91-9150-2DFC9B91A926}">
      <dgm:prSet phldrT="[Text]"/>
      <dgm:spPr/>
      <dgm:t>
        <a:bodyPr/>
        <a:lstStyle/>
        <a:p>
          <a:r>
            <a:rPr lang="en-US" dirty="0" smtClean="0"/>
            <a:t>Increased </a:t>
          </a:r>
          <a:r>
            <a:rPr lang="en-GB" b="0" i="0" dirty="0" smtClean="0"/>
            <a:t>bureaucracy</a:t>
          </a:r>
          <a:r>
            <a:rPr lang="en-US" dirty="0" smtClean="0"/>
            <a:t> </a:t>
          </a:r>
          <a:endParaRPr lang="en-US" dirty="0"/>
        </a:p>
      </dgm:t>
    </dgm:pt>
    <dgm:pt modelId="{54A32269-B208-4DF3-8DAB-D6B6E12FE2E1}" type="parTrans" cxnId="{FC76B0BC-E6C2-4BF0-9042-11BDD2C4334B}">
      <dgm:prSet/>
      <dgm:spPr/>
      <dgm:t>
        <a:bodyPr/>
        <a:lstStyle/>
        <a:p>
          <a:endParaRPr lang="en-US"/>
        </a:p>
      </dgm:t>
    </dgm:pt>
    <dgm:pt modelId="{411FE0E7-CE3C-42D7-9A50-D82BB466A509}" type="sibTrans" cxnId="{FC76B0BC-E6C2-4BF0-9042-11BDD2C4334B}">
      <dgm:prSet/>
      <dgm:spPr/>
      <dgm:t>
        <a:bodyPr/>
        <a:lstStyle/>
        <a:p>
          <a:endParaRPr lang="en-US"/>
        </a:p>
      </dgm:t>
    </dgm:pt>
    <dgm:pt modelId="{4FA670A9-F99F-4F40-AD39-B29A8C6F8463}">
      <dgm:prSet phldrT="[Text]"/>
      <dgm:spPr/>
      <dgm:t>
        <a:bodyPr/>
        <a:lstStyle/>
        <a:p>
          <a:r>
            <a:rPr lang="en-US" dirty="0" smtClean="0"/>
            <a:t>Wider impact on creative industries sector </a:t>
          </a:r>
          <a:endParaRPr lang="en-US" dirty="0"/>
        </a:p>
      </dgm:t>
    </dgm:pt>
    <dgm:pt modelId="{CFE90C1F-DE5A-4F99-B5C7-AAF8E6459F6F}" type="parTrans" cxnId="{D632AEDC-1252-4CE1-8069-D1926188F9EF}">
      <dgm:prSet/>
      <dgm:spPr/>
      <dgm:t>
        <a:bodyPr/>
        <a:lstStyle/>
        <a:p>
          <a:endParaRPr lang="en-US"/>
        </a:p>
      </dgm:t>
    </dgm:pt>
    <dgm:pt modelId="{7E7350F8-C9E9-417D-9ED1-9B1096D9DF57}" type="sibTrans" cxnId="{D632AEDC-1252-4CE1-8069-D1926188F9EF}">
      <dgm:prSet/>
      <dgm:spPr/>
      <dgm:t>
        <a:bodyPr/>
        <a:lstStyle/>
        <a:p>
          <a:endParaRPr lang="en-US"/>
        </a:p>
      </dgm:t>
    </dgm:pt>
    <dgm:pt modelId="{FDE4E840-5266-41E9-9358-60D62F04F3D8}" type="pres">
      <dgm:prSet presAssocID="{12506DF6-1318-4235-9646-7D2A1F1732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54F975-645F-4D12-B0A7-F603D04FE38F}" type="pres">
      <dgm:prSet presAssocID="{6F1349A2-0BC1-413C-9CA0-A408A978965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0A1DF-F35E-46EB-AE4B-C73FABE19C11}" type="pres">
      <dgm:prSet presAssocID="{B6764AC5-EDF3-42F1-99F5-C709B512776D}" presName="sibTrans" presStyleCnt="0"/>
      <dgm:spPr/>
    </dgm:pt>
    <dgm:pt modelId="{EF48B57A-51A7-48AA-9AA3-614F4E7E19DA}" type="pres">
      <dgm:prSet presAssocID="{FE627CC6-1E6D-456B-91E3-A206EDA2AE5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5A719-BF8C-48DE-B4F1-6F02A189F2F9}" type="pres">
      <dgm:prSet presAssocID="{E2D71210-7256-4127-8C15-F09ACE06606A}" presName="sibTrans" presStyleCnt="0"/>
      <dgm:spPr/>
    </dgm:pt>
    <dgm:pt modelId="{AACC467B-6D18-4420-91FE-CCECC56005CD}" type="pres">
      <dgm:prSet presAssocID="{31A32D9F-7C32-4BC9-9A10-D76E2E0AECD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E3C32-24CA-4333-9F98-5A5986D6E63B}" type="pres">
      <dgm:prSet presAssocID="{1FA30712-1D8F-47FE-8B3A-CEBF1D79A15F}" presName="sibTrans" presStyleCnt="0"/>
      <dgm:spPr/>
    </dgm:pt>
    <dgm:pt modelId="{232AA958-78AB-49E2-AD5E-4B600A342786}" type="pres">
      <dgm:prSet presAssocID="{898D875F-8ADE-4167-A7D2-016AF7C9590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9760F-331C-4F54-B96E-6AA8378F3F1E}" type="pres">
      <dgm:prSet presAssocID="{84852CB4-3B72-48F4-BC27-B5F2DAF50C6E}" presName="sibTrans" presStyleCnt="0"/>
      <dgm:spPr/>
    </dgm:pt>
    <dgm:pt modelId="{852EE91E-218B-4D9F-90ED-8E8B57421874}" type="pres">
      <dgm:prSet presAssocID="{2A8DDBD6-A4ED-4AAE-B12D-856B68C226D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54E7F-39CF-4696-A69D-5D3ABD69CCA1}" type="pres">
      <dgm:prSet presAssocID="{391C756E-6CF4-46AD-8A78-2E988E479C90}" presName="sibTrans" presStyleCnt="0"/>
      <dgm:spPr/>
    </dgm:pt>
    <dgm:pt modelId="{A85D9089-BABB-4528-B4ED-1757F4ACADAA}" type="pres">
      <dgm:prSet presAssocID="{AC75F9AD-FA1E-4A91-9150-2DFC9B91A92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5B7EE-44A8-41F0-BF41-C9BD6E422305}" type="pres">
      <dgm:prSet presAssocID="{411FE0E7-CE3C-42D7-9A50-D82BB466A509}" presName="sibTrans" presStyleCnt="0"/>
      <dgm:spPr/>
    </dgm:pt>
    <dgm:pt modelId="{71E3A1C7-E6AD-43B2-9507-786DB7C6BD03}" type="pres">
      <dgm:prSet presAssocID="{4FA670A9-F99F-4F40-AD39-B29A8C6F846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1DF14E-646C-4EA7-BDB7-88A961AFA5B4}" type="presOf" srcId="{898D875F-8ADE-4167-A7D2-016AF7C95909}" destId="{232AA958-78AB-49E2-AD5E-4B600A342786}" srcOrd="0" destOrd="0" presId="urn:microsoft.com/office/officeart/2005/8/layout/default"/>
    <dgm:cxn modelId="{E5EA24A3-E0E0-4A2D-B72C-BC27E12CB088}" type="presOf" srcId="{12506DF6-1318-4235-9646-7D2A1F1732B0}" destId="{FDE4E840-5266-41E9-9358-60D62F04F3D8}" srcOrd="0" destOrd="0" presId="urn:microsoft.com/office/officeart/2005/8/layout/default"/>
    <dgm:cxn modelId="{FC76B0BC-E6C2-4BF0-9042-11BDD2C4334B}" srcId="{12506DF6-1318-4235-9646-7D2A1F1732B0}" destId="{AC75F9AD-FA1E-4A91-9150-2DFC9B91A926}" srcOrd="5" destOrd="0" parTransId="{54A32269-B208-4DF3-8DAB-D6B6E12FE2E1}" sibTransId="{411FE0E7-CE3C-42D7-9A50-D82BB466A509}"/>
    <dgm:cxn modelId="{63F582D6-DF5A-4545-9F8A-30422F0B8B32}" type="presOf" srcId="{6F1349A2-0BC1-413C-9CA0-A408A978965D}" destId="{5A54F975-645F-4D12-B0A7-F603D04FE38F}" srcOrd="0" destOrd="0" presId="urn:microsoft.com/office/officeart/2005/8/layout/default"/>
    <dgm:cxn modelId="{19EA50A9-4EE0-4889-98C6-242E3C8BA954}" srcId="{12506DF6-1318-4235-9646-7D2A1F1732B0}" destId="{FE627CC6-1E6D-456B-91E3-A206EDA2AE52}" srcOrd="1" destOrd="0" parTransId="{3BF073C9-B308-4466-852D-0255F9D8A22E}" sibTransId="{E2D71210-7256-4127-8C15-F09ACE06606A}"/>
    <dgm:cxn modelId="{A365C9F3-C0BF-4230-998F-C45816E4A898}" type="presOf" srcId="{AC75F9AD-FA1E-4A91-9150-2DFC9B91A926}" destId="{A85D9089-BABB-4528-B4ED-1757F4ACADAA}" srcOrd="0" destOrd="0" presId="urn:microsoft.com/office/officeart/2005/8/layout/default"/>
    <dgm:cxn modelId="{2E36C301-4217-437C-A9F4-CB43D72A8C99}" type="presOf" srcId="{2A8DDBD6-A4ED-4AAE-B12D-856B68C226DE}" destId="{852EE91E-218B-4D9F-90ED-8E8B57421874}" srcOrd="0" destOrd="0" presId="urn:microsoft.com/office/officeart/2005/8/layout/default"/>
    <dgm:cxn modelId="{B9D5264E-12A7-4183-BFC9-BA48FDF856A1}" type="presOf" srcId="{FE627CC6-1E6D-456B-91E3-A206EDA2AE52}" destId="{EF48B57A-51A7-48AA-9AA3-614F4E7E19DA}" srcOrd="0" destOrd="0" presId="urn:microsoft.com/office/officeart/2005/8/layout/default"/>
    <dgm:cxn modelId="{89D92266-6C4D-4797-9B7F-F609F770F7A7}" type="presOf" srcId="{31A32D9F-7C32-4BC9-9A10-D76E2E0AECDF}" destId="{AACC467B-6D18-4420-91FE-CCECC56005CD}" srcOrd="0" destOrd="0" presId="urn:microsoft.com/office/officeart/2005/8/layout/default"/>
    <dgm:cxn modelId="{5788EF64-19AF-4837-BC58-3591AAE5C107}" srcId="{12506DF6-1318-4235-9646-7D2A1F1732B0}" destId="{898D875F-8ADE-4167-A7D2-016AF7C95909}" srcOrd="3" destOrd="0" parTransId="{887D71E9-51AD-4725-852B-2B0DC793E7FD}" sibTransId="{84852CB4-3B72-48F4-BC27-B5F2DAF50C6E}"/>
    <dgm:cxn modelId="{D1D2B545-DD42-4B70-86AE-24774551FC35}" srcId="{12506DF6-1318-4235-9646-7D2A1F1732B0}" destId="{2A8DDBD6-A4ED-4AAE-B12D-856B68C226DE}" srcOrd="4" destOrd="0" parTransId="{E0767CF0-ED58-4385-9D87-F51FF5CE72DF}" sibTransId="{391C756E-6CF4-46AD-8A78-2E988E479C90}"/>
    <dgm:cxn modelId="{D632AEDC-1252-4CE1-8069-D1926188F9EF}" srcId="{12506DF6-1318-4235-9646-7D2A1F1732B0}" destId="{4FA670A9-F99F-4F40-AD39-B29A8C6F8463}" srcOrd="6" destOrd="0" parTransId="{CFE90C1F-DE5A-4F99-B5C7-AAF8E6459F6F}" sibTransId="{7E7350F8-C9E9-417D-9ED1-9B1096D9DF57}"/>
    <dgm:cxn modelId="{1808B0CE-B015-44A2-8843-F7AF08481158}" srcId="{12506DF6-1318-4235-9646-7D2A1F1732B0}" destId="{6F1349A2-0BC1-413C-9CA0-A408A978965D}" srcOrd="0" destOrd="0" parTransId="{42A09A39-C813-4B50-9D9C-98C2D2C37902}" sibTransId="{B6764AC5-EDF3-42F1-99F5-C709B512776D}"/>
    <dgm:cxn modelId="{09823121-6577-4BC7-8416-D2CB4E1180B7}" type="presOf" srcId="{4FA670A9-F99F-4F40-AD39-B29A8C6F8463}" destId="{71E3A1C7-E6AD-43B2-9507-786DB7C6BD03}" srcOrd="0" destOrd="0" presId="urn:microsoft.com/office/officeart/2005/8/layout/default"/>
    <dgm:cxn modelId="{672A9201-4DE0-4699-BABA-54B7B66DF5E7}" srcId="{12506DF6-1318-4235-9646-7D2A1F1732B0}" destId="{31A32D9F-7C32-4BC9-9A10-D76E2E0AECDF}" srcOrd="2" destOrd="0" parTransId="{60A2CADF-8380-43D9-B710-07BF159CB6A0}" sibTransId="{1FA30712-1D8F-47FE-8B3A-CEBF1D79A15F}"/>
    <dgm:cxn modelId="{E2D6EE89-28EC-4BE0-90EC-DAD111AFABF2}" type="presParOf" srcId="{FDE4E840-5266-41E9-9358-60D62F04F3D8}" destId="{5A54F975-645F-4D12-B0A7-F603D04FE38F}" srcOrd="0" destOrd="0" presId="urn:microsoft.com/office/officeart/2005/8/layout/default"/>
    <dgm:cxn modelId="{E7358B27-2F5B-4F59-A6E9-51297C4E66EB}" type="presParOf" srcId="{FDE4E840-5266-41E9-9358-60D62F04F3D8}" destId="{4C60A1DF-F35E-46EB-AE4B-C73FABE19C11}" srcOrd="1" destOrd="0" presId="urn:microsoft.com/office/officeart/2005/8/layout/default"/>
    <dgm:cxn modelId="{AB4E1A73-3228-43EC-93D1-E8DC5BFBA2D5}" type="presParOf" srcId="{FDE4E840-5266-41E9-9358-60D62F04F3D8}" destId="{EF48B57A-51A7-48AA-9AA3-614F4E7E19DA}" srcOrd="2" destOrd="0" presId="urn:microsoft.com/office/officeart/2005/8/layout/default"/>
    <dgm:cxn modelId="{27315500-7CF1-48A8-BAD9-7D5BAAA234EC}" type="presParOf" srcId="{FDE4E840-5266-41E9-9358-60D62F04F3D8}" destId="{5DA5A719-BF8C-48DE-B4F1-6F02A189F2F9}" srcOrd="3" destOrd="0" presId="urn:microsoft.com/office/officeart/2005/8/layout/default"/>
    <dgm:cxn modelId="{39578100-0DC9-4FCB-9ED8-DBA8D1B0CAA0}" type="presParOf" srcId="{FDE4E840-5266-41E9-9358-60D62F04F3D8}" destId="{AACC467B-6D18-4420-91FE-CCECC56005CD}" srcOrd="4" destOrd="0" presId="urn:microsoft.com/office/officeart/2005/8/layout/default"/>
    <dgm:cxn modelId="{7A00969B-92A1-4516-A09A-178AC7F79DBE}" type="presParOf" srcId="{FDE4E840-5266-41E9-9358-60D62F04F3D8}" destId="{0E1E3C32-24CA-4333-9F98-5A5986D6E63B}" srcOrd="5" destOrd="0" presId="urn:microsoft.com/office/officeart/2005/8/layout/default"/>
    <dgm:cxn modelId="{2052A4F5-61E4-42E1-9C5A-BCD7C8F9361B}" type="presParOf" srcId="{FDE4E840-5266-41E9-9358-60D62F04F3D8}" destId="{232AA958-78AB-49E2-AD5E-4B600A342786}" srcOrd="6" destOrd="0" presId="urn:microsoft.com/office/officeart/2005/8/layout/default"/>
    <dgm:cxn modelId="{5AB54C4F-884B-4D00-B5AE-7FC689FE2A28}" type="presParOf" srcId="{FDE4E840-5266-41E9-9358-60D62F04F3D8}" destId="{58B9760F-331C-4F54-B96E-6AA8378F3F1E}" srcOrd="7" destOrd="0" presId="urn:microsoft.com/office/officeart/2005/8/layout/default"/>
    <dgm:cxn modelId="{3FE0B26B-66E9-4A4D-B6A9-A0B3A1006028}" type="presParOf" srcId="{FDE4E840-5266-41E9-9358-60D62F04F3D8}" destId="{852EE91E-218B-4D9F-90ED-8E8B57421874}" srcOrd="8" destOrd="0" presId="urn:microsoft.com/office/officeart/2005/8/layout/default"/>
    <dgm:cxn modelId="{BBF5D89F-CA17-47A2-B848-BDB3D7E2F393}" type="presParOf" srcId="{FDE4E840-5266-41E9-9358-60D62F04F3D8}" destId="{60C54E7F-39CF-4696-A69D-5D3ABD69CCA1}" srcOrd="9" destOrd="0" presId="urn:microsoft.com/office/officeart/2005/8/layout/default"/>
    <dgm:cxn modelId="{B2A07AB9-02A2-4069-B204-DB7C1B4A66D0}" type="presParOf" srcId="{FDE4E840-5266-41E9-9358-60D62F04F3D8}" destId="{A85D9089-BABB-4528-B4ED-1757F4ACADAA}" srcOrd="10" destOrd="0" presId="urn:microsoft.com/office/officeart/2005/8/layout/default"/>
    <dgm:cxn modelId="{07157B3E-6FAE-4638-8694-D6DDA7B92DAE}" type="presParOf" srcId="{FDE4E840-5266-41E9-9358-60D62F04F3D8}" destId="{2BE5B7EE-44A8-41F0-BF41-C9BD6E422305}" srcOrd="11" destOrd="0" presId="urn:microsoft.com/office/officeart/2005/8/layout/default"/>
    <dgm:cxn modelId="{50219E2F-0E45-4D77-A0B0-9BA608DBCE3C}" type="presParOf" srcId="{FDE4E840-5266-41E9-9358-60D62F04F3D8}" destId="{71E3A1C7-E6AD-43B2-9507-786DB7C6BD0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4F975-645F-4D12-B0A7-F603D04FE38F}">
      <dsp:nvSpPr>
        <dsp:cNvPr id="0" name=""/>
        <dsp:cNvSpPr/>
      </dsp:nvSpPr>
      <dsp:spPr>
        <a:xfrm>
          <a:off x="222419" y="1069"/>
          <a:ext cx="2030930" cy="12185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Diversity/Richness of artistic product</a:t>
          </a:r>
          <a:endParaRPr lang="en-US" sz="1900" kern="1200" dirty="0"/>
        </a:p>
      </dsp:txBody>
      <dsp:txXfrm>
        <a:off x="222419" y="1069"/>
        <a:ext cx="2030930" cy="1218558"/>
      </dsp:txXfrm>
    </dsp:sp>
    <dsp:sp modelId="{EF48B57A-51A7-48AA-9AA3-614F4E7E19DA}">
      <dsp:nvSpPr>
        <dsp:cNvPr id="0" name=""/>
        <dsp:cNvSpPr/>
      </dsp:nvSpPr>
      <dsp:spPr>
        <a:xfrm>
          <a:off x="2456442" y="1069"/>
          <a:ext cx="2030930" cy="12185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Isolation from peers and audiences</a:t>
          </a:r>
          <a:endParaRPr lang="en-US" sz="1900" kern="1200" dirty="0"/>
        </a:p>
      </dsp:txBody>
      <dsp:txXfrm>
        <a:off x="2456442" y="1069"/>
        <a:ext cx="2030930" cy="1218558"/>
      </dsp:txXfrm>
    </dsp:sp>
    <dsp:sp modelId="{AACC467B-6D18-4420-91FE-CCECC56005CD}">
      <dsp:nvSpPr>
        <dsp:cNvPr id="0" name=""/>
        <dsp:cNvSpPr/>
      </dsp:nvSpPr>
      <dsp:spPr>
        <a:xfrm>
          <a:off x="4690466" y="1069"/>
          <a:ext cx="2030930" cy="12185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Fewer opportunities for trans-national working</a:t>
          </a:r>
          <a:endParaRPr lang="en-US" sz="1900" kern="1200" dirty="0"/>
        </a:p>
      </dsp:txBody>
      <dsp:txXfrm>
        <a:off x="4690466" y="1069"/>
        <a:ext cx="2030930" cy="1218558"/>
      </dsp:txXfrm>
    </dsp:sp>
    <dsp:sp modelId="{232AA958-78AB-49E2-AD5E-4B600A342786}">
      <dsp:nvSpPr>
        <dsp:cNvPr id="0" name=""/>
        <dsp:cNvSpPr/>
      </dsp:nvSpPr>
      <dsp:spPr>
        <a:xfrm>
          <a:off x="222419" y="1422720"/>
          <a:ext cx="2030930" cy="12185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Artists professional development </a:t>
          </a:r>
          <a:endParaRPr lang="en-US" sz="1900" kern="1200" dirty="0"/>
        </a:p>
      </dsp:txBody>
      <dsp:txXfrm>
        <a:off x="222419" y="1422720"/>
        <a:ext cx="2030930" cy="1218558"/>
      </dsp:txXfrm>
    </dsp:sp>
    <dsp:sp modelId="{852EE91E-218B-4D9F-90ED-8E8B57421874}">
      <dsp:nvSpPr>
        <dsp:cNvPr id="0" name=""/>
        <dsp:cNvSpPr/>
      </dsp:nvSpPr>
      <dsp:spPr>
        <a:xfrm>
          <a:off x="2456442" y="1422720"/>
          <a:ext cx="2030930" cy="12185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Reductions in earned income hosting / touring</a:t>
          </a:r>
          <a:endParaRPr lang="en-US" sz="1900" kern="1200" dirty="0"/>
        </a:p>
      </dsp:txBody>
      <dsp:txXfrm>
        <a:off x="2456442" y="1422720"/>
        <a:ext cx="2030930" cy="1218558"/>
      </dsp:txXfrm>
    </dsp:sp>
    <dsp:sp modelId="{A85D9089-BABB-4528-B4ED-1757F4ACADAA}">
      <dsp:nvSpPr>
        <dsp:cNvPr id="0" name=""/>
        <dsp:cNvSpPr/>
      </dsp:nvSpPr>
      <dsp:spPr>
        <a:xfrm>
          <a:off x="4690466" y="1422720"/>
          <a:ext cx="2030930" cy="12185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Increased </a:t>
          </a:r>
          <a:r>
            <a:rPr lang="en-GB" sz="1900" b="0" i="0" kern="1200" dirty="0" smtClean="0"/>
            <a:t>bureaucracy</a:t>
          </a: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4690466" y="1422720"/>
        <a:ext cx="2030930" cy="1218558"/>
      </dsp:txXfrm>
    </dsp:sp>
    <dsp:sp modelId="{71E3A1C7-E6AD-43B2-9507-786DB7C6BD03}">
      <dsp:nvSpPr>
        <dsp:cNvPr id="0" name=""/>
        <dsp:cNvSpPr/>
      </dsp:nvSpPr>
      <dsp:spPr>
        <a:xfrm>
          <a:off x="2456442" y="2844372"/>
          <a:ext cx="2030930" cy="12185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Wider impact on creative industries sector </a:t>
          </a:r>
          <a:endParaRPr lang="en-US" sz="1900" kern="1200" dirty="0"/>
        </a:p>
      </dsp:txBody>
      <dsp:txXfrm>
        <a:off x="2456442" y="2844372"/>
        <a:ext cx="2030930" cy="1218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5C006-86D7-4514-8CB9-5436B07A65E2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A45EB-D6F5-40C5-B884-97B072406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23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15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9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 smtClean="0"/>
          </a:p>
          <a:p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1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4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64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Security</a:t>
            </a:r>
          </a:p>
          <a:p>
            <a:r>
              <a:rPr lang="en-GB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Workers moving temporarily between the UK and the EU will continue to pay social security contributions in their home state.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Convention on International Trade in Endangered Species of Wild Fauna and Flora)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Restrictions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movement of wide animals plants – ivory and woods used in the production of some musical instruments</a:t>
            </a: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 Protocol 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Designed to ensure unfettered access to markets – new customs requirements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37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9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863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11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baseline="0" dirty="0" smtClean="0"/>
          </a:p>
          <a:p>
            <a:r>
              <a:rPr lang="en-GB" b="1" baseline="0" dirty="0" smtClean="0"/>
              <a:t>HOW HAS EU WITHDRAWL IMPACTED ON YOUR ORGANISATION</a:t>
            </a:r>
          </a:p>
          <a:p>
            <a:endParaRPr lang="en-GB" b="1" baseline="0" dirty="0" smtClean="0"/>
          </a:p>
          <a:p>
            <a:r>
              <a:rPr lang="en-GB" b="1" baseline="0" dirty="0" smtClean="0"/>
              <a:t>FINANCIAL </a:t>
            </a:r>
          </a:p>
          <a:p>
            <a:endParaRPr lang="en-GB" b="1" baseline="0" dirty="0" smtClean="0"/>
          </a:p>
          <a:p>
            <a:r>
              <a:rPr lang="en-GB" b="1" baseline="0" dirty="0" smtClean="0"/>
              <a:t>ARTISTIC</a:t>
            </a:r>
          </a:p>
          <a:p>
            <a:endParaRPr lang="en-GB" b="1" baseline="0" dirty="0" smtClean="0"/>
          </a:p>
          <a:p>
            <a:r>
              <a:rPr lang="en-GB" b="1" dirty="0" smtClean="0"/>
              <a:t>PRACTICAL</a:t>
            </a:r>
            <a:r>
              <a:rPr lang="en-GB" b="1" baseline="0" dirty="0" smtClean="0"/>
              <a:t>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A45EB-D6F5-40C5-B884-97B0724065D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16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52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1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7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1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4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31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4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97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9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8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0E2B-ADC2-470C-80DB-C238DACB9710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5E55-C2DE-406E-A16F-63D156CDF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stevenson@artscouncil-ni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9936" y="534838"/>
            <a:ext cx="7654064" cy="289416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5618" y="751344"/>
            <a:ext cx="63627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Round Table Discussion on EU Withdrawal and the implications for the Creative Sector in Northern Ireland </a:t>
            </a:r>
          </a:p>
          <a:p>
            <a:pPr algn="ctr"/>
            <a:endParaRPr lang="en-GB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146300" y="3949153"/>
            <a:ext cx="6352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26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May, 2021</a:t>
            </a:r>
          </a:p>
          <a:p>
            <a:pPr algn="ctr"/>
            <a:r>
              <a:rPr lang="en-GB" sz="2800" dirty="0" smtClean="0"/>
              <a:t>2.00pm to 3.30pm</a:t>
            </a:r>
          </a:p>
        </p:txBody>
      </p:sp>
    </p:spTree>
    <p:extLst>
      <p:ext uri="{BB962C8B-B14F-4D97-AF65-F5344CB8AC3E}">
        <p14:creationId xmlns:p14="http://schemas.microsoft.com/office/powerpoint/2010/main" val="28213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299" y="600257"/>
            <a:ext cx="6877050" cy="848717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4000" b="1" dirty="0" smtClean="0">
                <a:solidFill>
                  <a:srgbClr val="003366"/>
                </a:solidFill>
                <a:latin typeface="+mn-lt"/>
              </a:rPr>
              <a:t>Next Steps…</a:t>
            </a:r>
            <a: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90" y="1346200"/>
            <a:ext cx="6751659" cy="4830763"/>
          </a:xfrm>
        </p:spPr>
        <p:txBody>
          <a:bodyPr>
            <a:normAutofit/>
          </a:bodyPr>
          <a:lstStyle/>
          <a:p>
            <a:endParaRPr lang="en-GB" u="sng" dirty="0" smtClean="0"/>
          </a:p>
          <a:p>
            <a:r>
              <a:rPr lang="en-GB" sz="3000" u="sng" dirty="0" smtClean="0"/>
              <a:t>Prepare a portfolio of evidence for DfC and Whitehall</a:t>
            </a:r>
          </a:p>
          <a:p>
            <a:pPr marL="457200" lvl="1" indent="0">
              <a:buNone/>
            </a:pPr>
            <a:endParaRPr lang="en-GB" sz="3000" u="sng" dirty="0"/>
          </a:p>
          <a:p>
            <a:pPr marL="457200" lvl="1" indent="0">
              <a:buNone/>
            </a:pPr>
            <a:r>
              <a:rPr lang="en-GB" sz="2600" dirty="0" smtClean="0"/>
              <a:t>Send </a:t>
            </a:r>
            <a:r>
              <a:rPr lang="en-GB" sz="2600" dirty="0"/>
              <a:t>case study </a:t>
            </a:r>
            <a:r>
              <a:rPr lang="en-GB" sz="2600" dirty="0" smtClean="0"/>
              <a:t>evidence formal or informal </a:t>
            </a:r>
            <a:r>
              <a:rPr lang="en-GB" sz="2600" dirty="0"/>
              <a:t>to : </a:t>
            </a:r>
          </a:p>
          <a:p>
            <a:pPr marL="457200" lvl="1" indent="0">
              <a:buNone/>
            </a:pPr>
            <a:r>
              <a:rPr lang="en-GB" sz="2600" dirty="0" smtClean="0">
                <a:hlinkClick r:id="rId3"/>
              </a:rPr>
              <a:t>gstevenson@artscouncil-ni.org</a:t>
            </a:r>
            <a:endParaRPr lang="en-GB" sz="2600" dirty="0"/>
          </a:p>
          <a:p>
            <a:pPr marL="457200" lvl="1" indent="0">
              <a:buNone/>
            </a:pPr>
            <a:endParaRPr lang="en-GB" sz="3000" u="sng" dirty="0" smtClean="0"/>
          </a:p>
          <a:p>
            <a:r>
              <a:rPr lang="en-GB" sz="3000" u="sng" dirty="0" smtClean="0"/>
              <a:t>New working group or existing sector / resource groups?</a:t>
            </a:r>
          </a:p>
          <a:p>
            <a:endParaRPr lang="en-GB" sz="3000" u="sng" dirty="0" smtClean="0"/>
          </a:p>
          <a:p>
            <a:pPr lvl="1"/>
            <a:endParaRPr lang="en-GB" u="sng" dirty="0"/>
          </a:p>
          <a:p>
            <a:pPr lvl="1"/>
            <a:endParaRPr lang="en-GB" u="sng" dirty="0" smtClean="0"/>
          </a:p>
          <a:p>
            <a:pPr marL="914400" lvl="2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91" y="609600"/>
            <a:ext cx="7142750" cy="5237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003366"/>
                </a:solidFill>
                <a:ea typeface="+mj-ea"/>
                <a:cs typeface="+mj-cs"/>
              </a:rPr>
              <a:t>Purpose of Meeting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To establish what the known and anticipated impacts are of EU withdrawal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To gather evidence to amplify the issues being felt by organisations and their members.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To consider what supports are needed to offset / mitigate impacts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365127"/>
            <a:ext cx="6877050" cy="1298574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4000" b="1" dirty="0">
                <a:solidFill>
                  <a:srgbClr val="003366"/>
                </a:solidFill>
                <a:latin typeface="+mn-lt"/>
              </a:rPr>
              <a:t>Key Changes in Legislation – Individuals </a:t>
            </a: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91" y="1634231"/>
            <a:ext cx="6751659" cy="4830763"/>
          </a:xfrm>
        </p:spPr>
        <p:txBody>
          <a:bodyPr>
            <a:normAutofit/>
          </a:bodyPr>
          <a:lstStyle/>
          <a:p>
            <a:r>
              <a:rPr lang="en-GB" u="sng" dirty="0" smtClean="0"/>
              <a:t>Visas and working in the EU (outward)</a:t>
            </a:r>
          </a:p>
          <a:p>
            <a:pPr lvl="2"/>
            <a:r>
              <a:rPr lang="en-GB" sz="2400" dirty="0" smtClean="0"/>
              <a:t>90 day in 180 day rule</a:t>
            </a:r>
          </a:p>
          <a:p>
            <a:r>
              <a:rPr lang="en-GB" u="sng" dirty="0"/>
              <a:t>Creatives traveling to the UK (Inward</a:t>
            </a:r>
            <a:r>
              <a:rPr lang="en-GB" u="sng" dirty="0" smtClean="0"/>
              <a:t>)</a:t>
            </a:r>
          </a:p>
          <a:p>
            <a:pPr lvl="2"/>
            <a:r>
              <a:rPr lang="en-GB" sz="2400" dirty="0"/>
              <a:t>Permit free festivals</a:t>
            </a:r>
          </a:p>
          <a:p>
            <a:pPr lvl="2"/>
            <a:r>
              <a:rPr lang="en-GB" sz="2400" dirty="0"/>
              <a:t>Permitted paid engagement</a:t>
            </a:r>
          </a:p>
          <a:p>
            <a:pPr lvl="2"/>
            <a:r>
              <a:rPr lang="en-GB" sz="2400" dirty="0"/>
              <a:t>T5 (temporary worker) route</a:t>
            </a:r>
          </a:p>
          <a:p>
            <a:pPr lvl="2"/>
            <a:r>
              <a:rPr lang="en-GB" sz="2400" dirty="0"/>
              <a:t>Deemed Leave (entry via south</a:t>
            </a:r>
            <a:r>
              <a:rPr lang="en-GB" sz="2400" dirty="0" smtClean="0"/>
              <a:t>)</a:t>
            </a:r>
          </a:p>
          <a:p>
            <a:r>
              <a:rPr lang="en-GB" u="sng" dirty="0" smtClean="0"/>
              <a:t>Rules relating to working in UK</a:t>
            </a:r>
          </a:p>
          <a:p>
            <a:pPr lvl="2"/>
            <a:r>
              <a:rPr lang="en-GB" dirty="0" smtClean="0"/>
              <a:t>Licenced sponsor</a:t>
            </a:r>
          </a:p>
          <a:p>
            <a:pPr lvl="2"/>
            <a:r>
              <a:rPr lang="en-GB" dirty="0" smtClean="0"/>
              <a:t>Skill level RQF 3 or above</a:t>
            </a:r>
          </a:p>
          <a:p>
            <a:pPr lvl="2"/>
            <a:r>
              <a:rPr lang="en-GB" dirty="0" smtClean="0"/>
              <a:t>Speak English to required standard</a:t>
            </a:r>
            <a:endParaRPr lang="en-GB" dirty="0"/>
          </a:p>
          <a:p>
            <a:endParaRPr lang="en-GB" sz="3200" dirty="0" smtClean="0"/>
          </a:p>
          <a:p>
            <a:pPr marL="914400" lvl="2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365126"/>
            <a:ext cx="6877050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>Key Changes in Legislation – Movement of Goods</a:t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90" y="1346200"/>
            <a:ext cx="6751659" cy="4830763"/>
          </a:xfrm>
        </p:spPr>
        <p:txBody>
          <a:bodyPr>
            <a:normAutofit/>
          </a:bodyPr>
          <a:lstStyle/>
          <a:p>
            <a:r>
              <a:rPr lang="en-GB" u="sng" dirty="0" smtClean="0"/>
              <a:t>ATA Carnet</a:t>
            </a:r>
          </a:p>
          <a:p>
            <a:pPr lvl="2"/>
            <a:r>
              <a:rPr lang="en-GB" sz="2400" dirty="0" smtClean="0"/>
              <a:t>Temporary export and import of goods</a:t>
            </a:r>
          </a:p>
          <a:p>
            <a:pPr lvl="2"/>
            <a:r>
              <a:rPr lang="en-GB" sz="2400" dirty="0" smtClean="0"/>
              <a:t>£180 / £300</a:t>
            </a:r>
          </a:p>
          <a:p>
            <a:pPr lvl="2"/>
            <a:r>
              <a:rPr lang="en-GB" sz="2400" dirty="0" smtClean="0"/>
              <a:t>Now required for goods moved between GB and NI</a:t>
            </a:r>
          </a:p>
          <a:p>
            <a:pPr lvl="2"/>
            <a:r>
              <a:rPr lang="en-GB" sz="2400" dirty="0" smtClean="0"/>
              <a:t>Temporary admission</a:t>
            </a:r>
          </a:p>
          <a:p>
            <a:pPr lvl="2"/>
            <a:r>
              <a:rPr lang="en-GB" sz="2400" dirty="0" smtClean="0"/>
              <a:t>Returned goods review</a:t>
            </a:r>
          </a:p>
          <a:p>
            <a:r>
              <a:rPr lang="en-GB" u="sng" dirty="0" smtClean="0"/>
              <a:t>Cabotage</a:t>
            </a:r>
          </a:p>
          <a:p>
            <a:pPr lvl="2"/>
            <a:r>
              <a:rPr lang="en-GB" sz="2400" dirty="0" smtClean="0"/>
              <a:t>Changes to haulage of goods impacting tours</a:t>
            </a:r>
          </a:p>
          <a:p>
            <a:pPr lvl="2"/>
            <a:r>
              <a:rPr lang="en-GB" sz="2400" dirty="0" smtClean="0"/>
              <a:t>2 cabotage jobs in Ireland if registered goods vehicle in NI</a:t>
            </a:r>
          </a:p>
          <a:p>
            <a:pPr marL="914400" lvl="2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299" y="600257"/>
            <a:ext cx="6877050" cy="848717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4000" b="1" dirty="0" smtClean="0">
                <a:solidFill>
                  <a:srgbClr val="003366"/>
                </a:solidFill>
                <a:latin typeface="+mn-lt"/>
              </a:rPr>
              <a:t>Other legislation with potential impact</a:t>
            </a:r>
            <a: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90" y="1346200"/>
            <a:ext cx="6751659" cy="4830763"/>
          </a:xfrm>
        </p:spPr>
        <p:txBody>
          <a:bodyPr>
            <a:normAutofit/>
          </a:bodyPr>
          <a:lstStyle/>
          <a:p>
            <a:pPr lvl="0"/>
            <a:r>
              <a:rPr lang="en-GB" sz="3200" u="sng" dirty="0">
                <a:solidFill>
                  <a:prstClr val="black"/>
                </a:solidFill>
              </a:rPr>
              <a:t>Protocol on Social Security Coordination</a:t>
            </a:r>
            <a:r>
              <a:rPr lang="en-GB" sz="3200" dirty="0">
                <a:solidFill>
                  <a:prstClr val="black"/>
                </a:solidFill>
              </a:rPr>
              <a:t> – the ‘</a:t>
            </a:r>
            <a:r>
              <a:rPr lang="en-GB" sz="3200" i="1" dirty="0">
                <a:solidFill>
                  <a:prstClr val="black"/>
                </a:solidFill>
              </a:rPr>
              <a:t>detached worker’ </a:t>
            </a:r>
            <a:r>
              <a:rPr lang="en-GB" sz="3200" dirty="0">
                <a:solidFill>
                  <a:prstClr val="black"/>
                </a:solidFill>
              </a:rPr>
              <a:t>rule</a:t>
            </a:r>
          </a:p>
          <a:p>
            <a:pPr lvl="0"/>
            <a:r>
              <a:rPr lang="en-GB" sz="3200" u="sng" dirty="0">
                <a:solidFill>
                  <a:prstClr val="black"/>
                </a:solidFill>
              </a:rPr>
              <a:t>CITES</a:t>
            </a:r>
            <a:r>
              <a:rPr lang="en-GB" sz="3200" dirty="0">
                <a:solidFill>
                  <a:prstClr val="black"/>
                </a:solidFill>
              </a:rPr>
              <a:t> – Implications for the movement of some musical instruments </a:t>
            </a:r>
          </a:p>
          <a:p>
            <a:pPr lvl="0"/>
            <a:r>
              <a:rPr lang="en-GB" sz="3200" u="sng" dirty="0">
                <a:solidFill>
                  <a:prstClr val="black"/>
                </a:solidFill>
              </a:rPr>
              <a:t>NI Protocol </a:t>
            </a:r>
            <a:r>
              <a:rPr lang="en-GB" sz="3200" dirty="0">
                <a:solidFill>
                  <a:prstClr val="black"/>
                </a:solidFill>
              </a:rPr>
              <a:t>– Trade and Customs  </a:t>
            </a:r>
            <a:r>
              <a:rPr lang="en-GB" sz="3200" dirty="0" smtClean="0">
                <a:solidFill>
                  <a:prstClr val="black"/>
                </a:solidFill>
              </a:rPr>
              <a:t>GB/NI</a:t>
            </a:r>
          </a:p>
          <a:p>
            <a:pPr lvl="0"/>
            <a:r>
              <a:rPr lang="en-GB" sz="3200" dirty="0" smtClean="0">
                <a:solidFill>
                  <a:prstClr val="black"/>
                </a:solidFill>
              </a:rPr>
              <a:t>Anything else…?</a:t>
            </a:r>
            <a:endParaRPr lang="en-GB" sz="3200" dirty="0">
              <a:solidFill>
                <a:prstClr val="black"/>
              </a:solidFill>
            </a:endParaRPr>
          </a:p>
          <a:p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endParaRPr lang="en-GB" u="sng" dirty="0" smtClean="0"/>
          </a:p>
          <a:p>
            <a:pPr marL="914400" lvl="2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299" y="600257"/>
            <a:ext cx="6877050" cy="848717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4000" b="1" dirty="0" smtClean="0">
                <a:solidFill>
                  <a:srgbClr val="003366"/>
                </a:solidFill>
                <a:latin typeface="+mn-lt"/>
              </a:rPr>
              <a:t>NI / UK Activity to date</a:t>
            </a:r>
            <a: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90" y="1346200"/>
            <a:ext cx="6751659" cy="4830763"/>
          </a:xfrm>
        </p:spPr>
        <p:txBody>
          <a:bodyPr>
            <a:normAutofit/>
          </a:bodyPr>
          <a:lstStyle/>
          <a:p>
            <a:r>
              <a:rPr lang="en-GB" u="sng" dirty="0" smtClean="0"/>
              <a:t>UK Arts Infopoint</a:t>
            </a:r>
          </a:p>
          <a:p>
            <a:pPr lvl="1"/>
            <a:r>
              <a:rPr lang="en-GB" dirty="0" smtClean="0"/>
              <a:t>Supports </a:t>
            </a:r>
            <a:r>
              <a:rPr lang="en-GB" dirty="0"/>
              <a:t>the </a:t>
            </a:r>
            <a:r>
              <a:rPr lang="en-GB" dirty="0" smtClean="0"/>
              <a:t>mobility </a:t>
            </a:r>
            <a:r>
              <a:rPr lang="en-GB" dirty="0"/>
              <a:t>of artists internationally by providing practical advice and information on issues such as visas, work permits and residencies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Facilitate a series of country specific seminars with other </a:t>
            </a:r>
            <a:r>
              <a:rPr lang="en-GB" dirty="0" smtClean="0"/>
              <a:t>EU </a:t>
            </a:r>
            <a:r>
              <a:rPr lang="en-GB" dirty="0" err="1" smtClean="0"/>
              <a:t>InfoPoints</a:t>
            </a:r>
            <a:r>
              <a:rPr lang="en-GB" dirty="0"/>
              <a:t>, including those based in France, Germany and the </a:t>
            </a:r>
            <a:r>
              <a:rPr lang="en-GB" dirty="0" smtClean="0"/>
              <a:t>Netherlands</a:t>
            </a:r>
            <a:endParaRPr lang="en-GB" dirty="0"/>
          </a:p>
          <a:p>
            <a:r>
              <a:rPr lang="en-GB" u="sng" dirty="0"/>
              <a:t>Four Nations </a:t>
            </a:r>
            <a:r>
              <a:rPr lang="en-GB" u="sng" dirty="0" smtClean="0"/>
              <a:t>Group</a:t>
            </a:r>
          </a:p>
          <a:p>
            <a:pPr lvl="1"/>
            <a:r>
              <a:rPr lang="en-GB" dirty="0" smtClean="0"/>
              <a:t>strengthens international collaboration </a:t>
            </a:r>
            <a:r>
              <a:rPr lang="en-GB" dirty="0"/>
              <a:t>for the benefit of artists and arts organisations. </a:t>
            </a:r>
            <a:r>
              <a:rPr lang="en-GB" i="1" dirty="0" smtClean="0"/>
              <a:t>E.g. bilateral with Germany to connect artists under the theme of socially engaged practice </a:t>
            </a:r>
            <a:endParaRPr lang="en-GB" i="1" dirty="0"/>
          </a:p>
          <a:p>
            <a:pPr lvl="1"/>
            <a:endParaRPr lang="en-GB" u="sng" dirty="0"/>
          </a:p>
          <a:p>
            <a:pPr lvl="1"/>
            <a:endParaRPr lang="en-GB" u="sng" dirty="0" smtClean="0"/>
          </a:p>
          <a:p>
            <a:pPr marL="914400" lvl="2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299" y="600257"/>
            <a:ext cx="6877050" cy="848717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4000" b="1" dirty="0" smtClean="0">
                <a:solidFill>
                  <a:srgbClr val="003366"/>
                </a:solidFill>
                <a:latin typeface="+mn-lt"/>
              </a:rPr>
              <a:t>NI / UK Activity to date</a:t>
            </a:r>
            <a: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90" y="1346200"/>
            <a:ext cx="6751659" cy="4830763"/>
          </a:xfrm>
        </p:spPr>
        <p:txBody>
          <a:bodyPr>
            <a:normAutofit fontScale="92500" lnSpcReduction="10000"/>
          </a:bodyPr>
          <a:lstStyle/>
          <a:p>
            <a:r>
              <a:rPr lang="en-GB" u="sng" dirty="0" smtClean="0"/>
              <a:t>DCMS Touring Working Group</a:t>
            </a:r>
          </a:p>
          <a:p>
            <a:pPr lvl="1"/>
            <a:r>
              <a:rPr lang="en-GB" sz="2600" b="1" dirty="0"/>
              <a:t>Gathering regional evidence of impact</a:t>
            </a:r>
          </a:p>
          <a:p>
            <a:pPr lvl="1"/>
            <a:r>
              <a:rPr lang="en-GB" sz="2600" dirty="0" smtClean="0"/>
              <a:t>Clarifying </a:t>
            </a:r>
            <a:r>
              <a:rPr lang="en-GB" sz="2600" dirty="0"/>
              <a:t>touring arrangement </a:t>
            </a:r>
            <a:endParaRPr lang="en-GB" sz="2600" dirty="0" smtClean="0"/>
          </a:p>
          <a:p>
            <a:pPr lvl="1"/>
            <a:r>
              <a:rPr lang="en-GB" sz="2600" dirty="0" smtClean="0"/>
              <a:t>Refining </a:t>
            </a:r>
            <a:r>
              <a:rPr lang="en-GB" sz="2600" dirty="0"/>
              <a:t>information on Gov.uk </a:t>
            </a:r>
            <a:r>
              <a:rPr lang="en-GB" sz="2600" dirty="0" smtClean="0"/>
              <a:t>website</a:t>
            </a:r>
          </a:p>
          <a:p>
            <a:pPr lvl="1"/>
            <a:r>
              <a:rPr lang="en-GB" sz="2600" dirty="0" smtClean="0"/>
              <a:t>Refining </a:t>
            </a:r>
            <a:r>
              <a:rPr lang="en-GB" sz="2600" dirty="0"/>
              <a:t>new legislation to ease the movement of goods and </a:t>
            </a:r>
            <a:r>
              <a:rPr lang="en-GB" sz="2600" dirty="0" smtClean="0"/>
              <a:t>people</a:t>
            </a:r>
            <a:endParaRPr lang="en-GB" sz="2600" dirty="0"/>
          </a:p>
          <a:p>
            <a:pPr lvl="1"/>
            <a:r>
              <a:rPr lang="en-GB" sz="2600" dirty="0" smtClean="0"/>
              <a:t>Export </a:t>
            </a:r>
            <a:r>
              <a:rPr lang="en-GB" sz="2600" dirty="0"/>
              <a:t>Office </a:t>
            </a:r>
            <a:endParaRPr lang="en-GB" sz="2600" dirty="0" smtClean="0"/>
          </a:p>
          <a:p>
            <a:pPr lvl="1"/>
            <a:r>
              <a:rPr lang="en-GB" sz="2600" dirty="0" smtClean="0"/>
              <a:t>Short-term funding needs</a:t>
            </a:r>
          </a:p>
          <a:p>
            <a:r>
              <a:rPr lang="en-GB" sz="3000" u="sng" dirty="0" smtClean="0"/>
              <a:t>North / South Working</a:t>
            </a:r>
          </a:p>
          <a:p>
            <a:pPr lvl="1"/>
            <a:r>
              <a:rPr lang="en-GB" sz="2600" dirty="0" smtClean="0"/>
              <a:t>40% core funded organisations working in South, visiting 200 venues</a:t>
            </a:r>
          </a:p>
          <a:p>
            <a:pPr lvl="1"/>
            <a:r>
              <a:rPr lang="en-GB" sz="2600" dirty="0" smtClean="0"/>
              <a:t>Incorporating companies in RoI</a:t>
            </a:r>
          </a:p>
          <a:p>
            <a:pPr lvl="1"/>
            <a:r>
              <a:rPr lang="en-GB" sz="2600" dirty="0" smtClean="0"/>
              <a:t>New Creative Europe Programme</a:t>
            </a:r>
            <a:endParaRPr lang="en-GB" sz="2600" dirty="0"/>
          </a:p>
          <a:p>
            <a:pPr lvl="1"/>
            <a:endParaRPr lang="en-GB" u="sng" dirty="0"/>
          </a:p>
          <a:p>
            <a:pPr lvl="1"/>
            <a:endParaRPr lang="en-GB" u="sng" dirty="0" smtClean="0"/>
          </a:p>
          <a:p>
            <a:pPr marL="914400" lvl="2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299" y="600257"/>
            <a:ext cx="6877050" cy="848717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>
                <a:solidFill>
                  <a:srgbClr val="003366"/>
                </a:solidFill>
                <a:latin typeface="+mn-lt"/>
              </a:rPr>
            </a:br>
            <a:r>
              <a:rPr lang="en-GB" sz="4000" b="1" dirty="0" smtClean="0">
                <a:solidFill>
                  <a:srgbClr val="003366"/>
                </a:solidFill>
                <a:latin typeface="+mn-lt"/>
              </a:rPr>
              <a:t>NI / UK Activity to date</a:t>
            </a:r>
            <a: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GB" sz="4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90" y="1346200"/>
            <a:ext cx="6751659" cy="4830763"/>
          </a:xfrm>
        </p:spPr>
        <p:txBody>
          <a:bodyPr>
            <a:normAutofit fontScale="92500" lnSpcReduction="10000"/>
          </a:bodyPr>
          <a:lstStyle/>
          <a:p>
            <a:r>
              <a:rPr lang="en-GB" u="sng" dirty="0" smtClean="0"/>
              <a:t>DCMS Touring Working Group</a:t>
            </a:r>
          </a:p>
          <a:p>
            <a:pPr lvl="1"/>
            <a:r>
              <a:rPr lang="en-GB" sz="2600" b="1" dirty="0"/>
              <a:t>Gathering regional evidence of impact</a:t>
            </a:r>
          </a:p>
          <a:p>
            <a:pPr lvl="1"/>
            <a:r>
              <a:rPr lang="en-GB" sz="2600" dirty="0" smtClean="0"/>
              <a:t>Clarifying </a:t>
            </a:r>
            <a:r>
              <a:rPr lang="en-GB" sz="2600" dirty="0"/>
              <a:t>touring arrangement </a:t>
            </a:r>
            <a:endParaRPr lang="en-GB" sz="2600" dirty="0" smtClean="0"/>
          </a:p>
          <a:p>
            <a:pPr lvl="1"/>
            <a:r>
              <a:rPr lang="en-GB" sz="2600" dirty="0" smtClean="0"/>
              <a:t>Refining </a:t>
            </a:r>
            <a:r>
              <a:rPr lang="en-GB" sz="2600" dirty="0"/>
              <a:t>information on Gov.uk </a:t>
            </a:r>
            <a:r>
              <a:rPr lang="en-GB" sz="2600" dirty="0" smtClean="0"/>
              <a:t>website</a:t>
            </a:r>
          </a:p>
          <a:p>
            <a:pPr lvl="1"/>
            <a:r>
              <a:rPr lang="en-GB" sz="2600" dirty="0" smtClean="0"/>
              <a:t>Refining </a:t>
            </a:r>
            <a:r>
              <a:rPr lang="en-GB" sz="2600" dirty="0"/>
              <a:t>new legislation to ease the movement of goods and </a:t>
            </a:r>
            <a:r>
              <a:rPr lang="en-GB" sz="2600" dirty="0" smtClean="0"/>
              <a:t>people</a:t>
            </a:r>
            <a:endParaRPr lang="en-GB" sz="2600" dirty="0"/>
          </a:p>
          <a:p>
            <a:pPr lvl="1"/>
            <a:r>
              <a:rPr lang="en-GB" sz="2600" dirty="0" smtClean="0"/>
              <a:t>Export </a:t>
            </a:r>
            <a:r>
              <a:rPr lang="en-GB" sz="2600" dirty="0"/>
              <a:t>Office </a:t>
            </a:r>
            <a:endParaRPr lang="en-GB" sz="2600" dirty="0" smtClean="0"/>
          </a:p>
          <a:p>
            <a:pPr lvl="1"/>
            <a:r>
              <a:rPr lang="en-GB" sz="2600" dirty="0" smtClean="0"/>
              <a:t>Short-term funding needs</a:t>
            </a:r>
          </a:p>
          <a:p>
            <a:r>
              <a:rPr lang="en-GB" sz="3000" u="sng" dirty="0" smtClean="0"/>
              <a:t>North / South Working</a:t>
            </a:r>
          </a:p>
          <a:p>
            <a:pPr lvl="1"/>
            <a:r>
              <a:rPr lang="en-GB" sz="2600" dirty="0" smtClean="0"/>
              <a:t>40% core funded organisations working in South, visiting 200 venues</a:t>
            </a:r>
          </a:p>
          <a:p>
            <a:pPr lvl="1"/>
            <a:r>
              <a:rPr lang="en-GB" sz="2600" dirty="0" smtClean="0"/>
              <a:t>Incorporating companies in RoI</a:t>
            </a:r>
          </a:p>
          <a:p>
            <a:pPr lvl="1"/>
            <a:r>
              <a:rPr lang="en-GB" sz="2600" dirty="0" smtClean="0"/>
              <a:t>New Creative Europe Programme</a:t>
            </a:r>
            <a:endParaRPr lang="en-GB" sz="2600" dirty="0"/>
          </a:p>
          <a:p>
            <a:pPr lvl="1"/>
            <a:endParaRPr lang="en-GB" u="sng" dirty="0"/>
          </a:p>
          <a:p>
            <a:pPr lvl="1"/>
            <a:endParaRPr lang="en-GB" u="sng" dirty="0" smtClean="0"/>
          </a:p>
          <a:p>
            <a:pPr marL="914400" lvl="2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046" y="365126"/>
            <a:ext cx="6843304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>How will changes affect NI sector?</a:t>
            </a:r>
            <a:r>
              <a:rPr lang="en-GB" sz="40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4000" b="1" dirty="0" smtClean="0">
                <a:solidFill>
                  <a:srgbClr val="003366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3366"/>
                </a:solidFill>
                <a:latin typeface="+mn-lt"/>
              </a:rPr>
            </a:br>
            <a:endParaRPr lang="en-GB" sz="32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2046" y="1825625"/>
            <a:ext cx="6843304" cy="4351338"/>
          </a:xfrm>
        </p:spPr>
        <p:txBody>
          <a:bodyPr>
            <a:normAutofit/>
          </a:bodyPr>
          <a:lstStyle/>
          <a:p>
            <a:pPr lvl="1"/>
            <a:endParaRPr lang="en-GB" u="sng" dirty="0"/>
          </a:p>
          <a:p>
            <a:pPr lvl="1"/>
            <a:endParaRPr lang="en-GB" u="sng" dirty="0" smtClean="0"/>
          </a:p>
          <a:p>
            <a:pPr marL="914400" lvl="2" indent="0">
              <a:buNone/>
            </a:pPr>
            <a:endParaRPr lang="en-GB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91" y="6309320"/>
            <a:ext cx="267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www.artscouncil-ni.org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91" y="6168130"/>
            <a:ext cx="3744416" cy="523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1670464" cy="6858000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17881836"/>
              </p:ext>
            </p:extLst>
          </p:nvPr>
        </p:nvGraphicFramePr>
        <p:xfrm>
          <a:off x="1763691" y="1589000"/>
          <a:ext cx="6943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099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653</Words>
  <Application>Microsoft Office PowerPoint</Application>
  <PresentationFormat>On-screen Show (4:3)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   </vt:lpstr>
      <vt:lpstr>    </vt:lpstr>
      <vt:lpstr>  Key Changes in Legislation – Individuals    </vt:lpstr>
      <vt:lpstr>  Key Changes in Legislation – Movement of Goods   </vt:lpstr>
      <vt:lpstr>  Other legislation with potential impact   </vt:lpstr>
      <vt:lpstr>  NI / UK Activity to date   </vt:lpstr>
      <vt:lpstr>  NI / UK Activity to date   </vt:lpstr>
      <vt:lpstr>  NI / UK Activity to date   </vt:lpstr>
      <vt:lpstr> How will changes affect NI sector?  </vt:lpstr>
      <vt:lpstr>  Next Steps…   </vt:lpstr>
    </vt:vector>
  </TitlesOfParts>
  <Company>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Industries Seed Fund</dc:title>
  <dc:creator>Matthew Malcolm</dc:creator>
  <cp:lastModifiedBy>Stevenson, Graeme</cp:lastModifiedBy>
  <cp:revision>102</cp:revision>
  <cp:lastPrinted>2020-01-09T18:02:50Z</cp:lastPrinted>
  <dcterms:created xsi:type="dcterms:W3CDTF">2020-01-06T15:26:01Z</dcterms:created>
  <dcterms:modified xsi:type="dcterms:W3CDTF">2021-06-04T11:00:43Z</dcterms:modified>
</cp:coreProperties>
</file>